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84" r:id="rId5"/>
    <p:sldId id="286" r:id="rId6"/>
    <p:sldId id="287" r:id="rId7"/>
    <p:sldId id="285" r:id="rId8"/>
    <p:sldId id="261" r:id="rId9"/>
    <p:sldId id="304" r:id="rId10"/>
    <p:sldId id="262" r:id="rId11"/>
    <p:sldId id="297" r:id="rId12"/>
    <p:sldId id="298" r:id="rId13"/>
    <p:sldId id="299" r:id="rId14"/>
    <p:sldId id="300" r:id="rId15"/>
    <p:sldId id="301" r:id="rId16"/>
    <p:sldId id="303" r:id="rId17"/>
    <p:sldId id="302" r:id="rId18"/>
    <p:sldId id="305" r:id="rId19"/>
    <p:sldId id="306" r:id="rId20"/>
    <p:sldId id="307" r:id="rId21"/>
    <p:sldId id="29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899" autoAdjust="0"/>
  </p:normalViewPr>
  <p:slideViewPr>
    <p:cSldViewPr snapToGrid="0" snapToObjects="1" showGuides="1">
      <p:cViewPr varScale="1">
        <p:scale>
          <a:sx n="108" d="100"/>
          <a:sy n="108" d="100"/>
        </p:scale>
        <p:origin x="654" y="108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jp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5/7/2024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rmAutofit/>
          </a:bodyPr>
          <a:lstStyle/>
          <a:p>
            <a:r>
              <a:rPr lang="en-US" sz="3800"/>
              <a:t>SPINNAKER ANALYTICS</a:t>
            </a:r>
            <a:br>
              <a:rPr lang="en-US" sz="3800"/>
            </a:br>
            <a:endParaRPr lang="en-US" sz="380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276600"/>
            <a:ext cx="3913632" cy="188366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Fuel Efficiency Prediction and Analysis for Automotive Insights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11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100" dirty="0"/>
              <a:t>Annamalai Kannan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100" dirty="0"/>
              <a:t>Boston Institute of Analytics</a:t>
            </a:r>
          </a:p>
        </p:txBody>
      </p:sp>
      <p:pic>
        <p:nvPicPr>
          <p:cNvPr id="37" name="Picture Placeholder 36" descr="The front of a car with its headlights turned on&#10;&#10;Description automatically generated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5949" b="25949"/>
          <a:stretch/>
        </p:blipFill>
        <p:spPr>
          <a:xfrm>
            <a:off x="6443482" y="812497"/>
            <a:ext cx="4636008" cy="4928206"/>
          </a:xfrm>
          <a:noFill/>
        </p:spPr>
      </p:pic>
      <p:sp>
        <p:nvSpPr>
          <p:cNvPr id="42" name="Slide Number Placeholder 4" hidden="1">
            <a:extLst>
              <a:ext uri="{FF2B5EF4-FFF2-40B4-BE49-F238E27FC236}">
                <a16:creationId xmlns:a16="http://schemas.microsoft.com/office/drawing/2014/main" id="{BFA07436-4EEF-F229-722B-1F37320109B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9624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24702C-906D-6126-2EE0-7F72976A7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23" b="10235"/>
          <a:stretch/>
        </p:blipFill>
        <p:spPr>
          <a:xfrm>
            <a:off x="161925" y="504825"/>
            <a:ext cx="1186815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14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3365A-0658-C72B-246C-690C04312C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42" b="32812"/>
          <a:stretch/>
        </p:blipFill>
        <p:spPr>
          <a:xfrm>
            <a:off x="192076" y="800861"/>
            <a:ext cx="11689528" cy="491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6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7E40D04-B018-7FE6-ADF2-C2CBA67A8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397764"/>
            <a:ext cx="9912096" cy="1014984"/>
          </a:xfrm>
        </p:spPr>
        <p:txBody>
          <a:bodyPr/>
          <a:lstStyle/>
          <a:p>
            <a:r>
              <a:rPr lang="en-US" sz="3800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F28FED-29B9-8C40-4361-24E3A1C769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24" b="4462"/>
          <a:stretch/>
        </p:blipFill>
        <p:spPr>
          <a:xfrm>
            <a:off x="881002" y="1118596"/>
            <a:ext cx="10429995" cy="495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662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321829"/>
            <a:ext cx="4873752" cy="1709928"/>
          </a:xfrm>
        </p:spPr>
        <p:txBody>
          <a:bodyPr anchor="t">
            <a:normAutofit/>
          </a:bodyPr>
          <a:lstStyle/>
          <a:p>
            <a:r>
              <a:rPr lang="en-US" sz="5600" dirty="0"/>
              <a:t>Model Building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35048" r="12037"/>
          <a:stretch/>
        </p:blipFill>
        <p:spPr>
          <a:xfrm>
            <a:off x="6443482" y="812567"/>
            <a:ext cx="4636008" cy="4928066"/>
          </a:xfrm>
          <a:noFill/>
        </p:spPr>
      </p:pic>
      <p:sp>
        <p:nvSpPr>
          <p:cNvPr id="23" name="Slide Number Placeholder 4" hidden="1">
            <a:extLst>
              <a:ext uri="{FF2B5EF4-FFF2-40B4-BE49-F238E27FC236}">
                <a16:creationId xmlns:a16="http://schemas.microsoft.com/office/drawing/2014/main" id="{3186B623-EE90-3109-8549-C644C1DC455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82594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Model Building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0B4AE9-F1EF-5C0F-C74C-3668FE59CD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47" b="11809"/>
          <a:stretch/>
        </p:blipFill>
        <p:spPr>
          <a:xfrm>
            <a:off x="381575" y="534300"/>
            <a:ext cx="11428850" cy="52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68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Model Building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67A309-D26E-F081-A4B7-37181385D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46" b="16010"/>
          <a:stretch/>
        </p:blipFill>
        <p:spPr>
          <a:xfrm>
            <a:off x="251926" y="940335"/>
            <a:ext cx="11688147" cy="49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32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321829"/>
            <a:ext cx="4873752" cy="1709928"/>
          </a:xfrm>
        </p:spPr>
        <p:txBody>
          <a:bodyPr anchor="t">
            <a:normAutofit/>
          </a:bodyPr>
          <a:lstStyle/>
          <a:p>
            <a:r>
              <a:rPr lang="en-US" sz="5600" dirty="0"/>
              <a:t>Summary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8667" r="18667" b="2111"/>
          <a:stretch/>
        </p:blipFill>
        <p:spPr>
          <a:xfrm>
            <a:off x="6443482" y="812567"/>
            <a:ext cx="4636008" cy="4911958"/>
          </a:xfrm>
          <a:noFill/>
        </p:spPr>
      </p:pic>
      <p:sp>
        <p:nvSpPr>
          <p:cNvPr id="23" name="Slide Number Placeholder 4" hidden="1">
            <a:extLst>
              <a:ext uri="{FF2B5EF4-FFF2-40B4-BE49-F238E27FC236}">
                <a16:creationId xmlns:a16="http://schemas.microsoft.com/office/drawing/2014/main" id="{3186B623-EE90-3109-8549-C644C1DC455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33373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Summary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5BEE46-8703-3919-2DE7-159DB8BD5DCD}"/>
              </a:ext>
            </a:extLst>
          </p:cNvPr>
          <p:cNvSpPr txBox="1"/>
          <p:nvPr/>
        </p:nvSpPr>
        <p:spPr>
          <a:xfrm>
            <a:off x="485223" y="559293"/>
            <a:ext cx="1083963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 between 'mpg' and other attributes indicate the relationship is not linear. However, the plots also indicate that linearity would still capture quite a bit of useful information/pattern. Several assumptions of classical linear regression seem to be violated, including the assumption of no Heteroscedasticity.</a:t>
            </a:r>
          </a:p>
          <a:p>
            <a:endParaRPr lang="en-US" dirty="0"/>
          </a:p>
          <a:p>
            <a:r>
              <a:rPr lang="en-US" dirty="0"/>
              <a:t>The coefficient for cylinders is -0.3948079661648198</a:t>
            </a:r>
          </a:p>
          <a:p>
            <a:r>
              <a:rPr lang="en-US" dirty="0"/>
              <a:t>The coefficient for displacement is 0.028945510765487396</a:t>
            </a:r>
          </a:p>
          <a:p>
            <a:r>
              <a:rPr lang="en-US" dirty="0"/>
              <a:t>The coefficient for horsepower is -0.021752207723547332</a:t>
            </a:r>
          </a:p>
          <a:p>
            <a:r>
              <a:rPr lang="en-US" dirty="0"/>
              <a:t>The coefficient for weight is -0.007352032065147347</a:t>
            </a:r>
          </a:p>
          <a:p>
            <a:r>
              <a:rPr lang="en-US" dirty="0"/>
              <a:t>The coefficient for acceleration is 0.06191936600761866</a:t>
            </a:r>
          </a:p>
          <a:p>
            <a:r>
              <a:rPr lang="en-US" dirty="0"/>
              <a:t>The coefficient for </a:t>
            </a:r>
            <a:r>
              <a:rPr lang="en-US" dirty="0" err="1"/>
              <a:t>model_year</a:t>
            </a:r>
            <a:r>
              <a:rPr lang="en-US" dirty="0"/>
              <a:t> is 0.8369338917644991</a:t>
            </a:r>
          </a:p>
          <a:p>
            <a:r>
              <a:rPr lang="en-US" dirty="0"/>
              <a:t>The coefficient for </a:t>
            </a:r>
            <a:r>
              <a:rPr lang="en-US" dirty="0" err="1"/>
              <a:t>origin_america</a:t>
            </a:r>
            <a:r>
              <a:rPr lang="en-US" dirty="0"/>
              <a:t> is -3.0012830009185154</a:t>
            </a:r>
          </a:p>
          <a:p>
            <a:r>
              <a:rPr lang="en-US" dirty="0"/>
              <a:t>The coefficient for </a:t>
            </a:r>
            <a:r>
              <a:rPr lang="en-US" dirty="0" err="1"/>
              <a:t>origin_asia</a:t>
            </a:r>
            <a:r>
              <a:rPr lang="en-US" dirty="0"/>
              <a:t> is -0.6060179643247408</a:t>
            </a:r>
          </a:p>
          <a:p>
            <a:endParaRPr lang="en-US" dirty="0"/>
          </a:p>
          <a:p>
            <a:r>
              <a:rPr lang="en-US" dirty="0"/>
              <a:t>The intercept for our model is -18.283451116372067</a:t>
            </a:r>
          </a:p>
          <a:p>
            <a:r>
              <a:rPr lang="en-US" dirty="0"/>
              <a:t>The score (R^2) for in-sample and out of sample</a:t>
            </a:r>
          </a:p>
          <a:p>
            <a:endParaRPr lang="en-US" dirty="0"/>
          </a:p>
          <a:p>
            <a:r>
              <a:rPr lang="en-US" dirty="0"/>
              <a:t>Polynomial Features (with only interaction terms) have improved the Out of sample R^2. However, at the cost of increasing the number of variables significantly.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955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 anchor="t"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33" name="Picture Placeholder 32" descr="A red sports car parked on the side of a road&#10;&#10;Description automatically generated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1250"/>
          <a:stretch/>
        </p:blipFill>
        <p:spPr>
          <a:xfrm>
            <a:off x="8296656" y="10"/>
            <a:ext cx="3895344" cy="6857990"/>
          </a:xfrm>
          <a:noFill/>
        </p:spPr>
      </p:pic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Annamalai Kannan</a:t>
            </a:r>
          </a:p>
          <a:p>
            <a:pPr>
              <a:spcAft>
                <a:spcPts val="600"/>
              </a:spcAft>
            </a:pPr>
            <a:r>
              <a:rPr lang="en-US"/>
              <a:t>annamalaikannan47gmail.com</a:t>
            </a:r>
          </a:p>
          <a:p>
            <a:pPr>
              <a:spcAft>
                <a:spcPts val="600"/>
              </a:spcAft>
            </a:pPr>
            <a:r>
              <a:rPr lang="en-US"/>
              <a:t>+91 8056246365</a:t>
            </a:r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40" name="Slide Number Placeholder 4">
            <a:extLst>
              <a:ext uri="{FF2B5EF4-FFF2-40B4-BE49-F238E27FC236}">
                <a16:creationId xmlns:a16="http://schemas.microsoft.com/office/drawing/2014/main" id="{268E9110-EFA3-812C-5E8E-715B40372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Loading and analyzing the data set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Model  Building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DM Sans Medium"/>
              </a:rPr>
              <a:t>Objective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aim is to leverage data-driven approaches to revolutionize the automotive sector. This project focuses on accurately predicting fuel efficiency based on various automotive attributes, enabling manufacturers to optimize designs and gain a competitive edge. The goal is to develop a predictive model that effectively analyzes automotive attributes to provide precise fuel efficiency predictions.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321829"/>
            <a:ext cx="4873752" cy="1709928"/>
          </a:xfrm>
        </p:spPr>
        <p:txBody>
          <a:bodyPr anchor="t">
            <a:normAutofit/>
          </a:bodyPr>
          <a:lstStyle/>
          <a:p>
            <a:r>
              <a:rPr lang="en-US" sz="5600" dirty="0"/>
              <a:t>Primary</a:t>
            </a:r>
            <a:br>
              <a:rPr lang="en-US" sz="5600" dirty="0"/>
            </a:br>
            <a:r>
              <a:rPr lang="en-US" sz="5600" dirty="0"/>
              <a:t>goals</a:t>
            </a:r>
          </a:p>
        </p:txBody>
      </p:sp>
      <p:pic>
        <p:nvPicPr>
          <p:cNvPr id="16" name="Picture Placeholder 15" descr="A black car parked in front of a building&#10;&#10;Description automatically generated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602" r="20602"/>
          <a:stretch/>
        </p:blipFill>
        <p:spPr>
          <a:xfrm>
            <a:off x="6443482" y="812567"/>
            <a:ext cx="4636008" cy="4928066"/>
          </a:xfrm>
          <a:noFill/>
        </p:spPr>
      </p:pic>
      <p:sp>
        <p:nvSpPr>
          <p:cNvPr id="23" name="Slide Number Placeholder 4" hidden="1">
            <a:extLst>
              <a:ext uri="{FF2B5EF4-FFF2-40B4-BE49-F238E27FC236}">
                <a16:creationId xmlns:a16="http://schemas.microsoft.com/office/drawing/2014/main" id="{3186B623-EE90-3109-8549-C644C1DC455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C9B515F8-11F5-D9F3-479F-99A2FB0B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</p:spPr>
        <p:txBody>
          <a:bodyPr/>
          <a:lstStyle/>
          <a:p>
            <a:r>
              <a:rPr lang="en-IN" sz="4000" dirty="0"/>
              <a:t>Deliverables</a:t>
            </a:r>
            <a:endParaRPr lang="en-US" sz="400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662312E-C0FD-366B-7A34-9748F7B177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</p:spPr>
        <p:txBody>
          <a:bodyPr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F98829-2910-846E-B6D3-EE05885F0CF3}"/>
              </a:ext>
            </a:extLst>
          </p:cNvPr>
          <p:cNvSpPr txBox="1"/>
          <p:nvPr/>
        </p:nvSpPr>
        <p:spPr>
          <a:xfrm>
            <a:off x="932688" y="2944368"/>
            <a:ext cx="2743200" cy="27851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SzPct val="50000"/>
              <a:buFont typeface="Arial" panose="020B0604020202020204" pitchFamily="34" charset="0"/>
            </a:pPr>
            <a:r>
              <a:rPr lang="en-US" sz="1600" dirty="0"/>
              <a:t>Predictive Model for Fuel Efficiency Prediction- Develop a robust predictive model utilizing machine learning algorithms to accurately forecast fuel efficiency based on automotive attributes.</a:t>
            </a:r>
          </a:p>
          <a:p>
            <a:pPr>
              <a:lnSpc>
                <a:spcPct val="90000"/>
              </a:lnSpc>
              <a:spcAft>
                <a:spcPts val="600"/>
              </a:spcAft>
              <a:buSzPct val="50000"/>
              <a:buFont typeface="Arial" panose="020B0604020202020204" pitchFamily="34" charset="0"/>
            </a:pPr>
            <a:endParaRPr lang="en-US" sz="1200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D596520-258B-8232-D346-CB10504D17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</p:spPr>
        <p:txBody>
          <a:bodyPr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EF74EC8A-E926-9F9B-761E-C546F51FB57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/>
          <a:lstStyle/>
          <a:p>
            <a:r>
              <a:rPr lang="en-US" sz="1600" dirty="0"/>
              <a:t>Data Visualization: - Utilize interactive visualizations to illustrate the relationships between various automotive attributes and fuel efficiency.</a:t>
            </a:r>
          </a:p>
          <a:p>
            <a:endParaRPr lang="en-US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FF932609-404E-59CB-16EE-0178FE9BA1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</p:spPr>
        <p:txBody>
          <a:bodyPr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08E5670F-1A25-BA02-D2A4-F175EFDCA343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/>
          <a:lstStyle/>
          <a:p>
            <a:r>
              <a:rPr lang="en-US" sz="1600" dirty="0"/>
              <a:t>Project Report: - Compile a comprehensive project report outlining the methodology employed in data collection, preprocessing, model development, and evaluation.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vert="horz" lIns="0" tIns="45720" rIns="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vert="horz" lIns="0" tIns="45720" rIns="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Primary goals</a:t>
            </a:r>
            <a:endParaRPr lang="en-US" kern="1200" dirty="0">
              <a:latin typeface="+mj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vert="horz" lIns="0" tIns="45720" rIns="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j-lt"/>
                <a:ea typeface="+mn-ea"/>
                <a:cs typeface="+mn-cs"/>
              </a:rPr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321829"/>
            <a:ext cx="4221471" cy="1251795"/>
          </a:xfrm>
        </p:spPr>
        <p:txBody>
          <a:bodyPr anchor="t">
            <a:normAutofit fontScale="90000"/>
          </a:bodyPr>
          <a:lstStyle/>
          <a:p>
            <a:r>
              <a:rPr lang="en-US" sz="5600" dirty="0"/>
              <a:t>Loading and analyzing the data set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667" r="18667"/>
          <a:stretch/>
        </p:blipFill>
        <p:spPr>
          <a:xfrm>
            <a:off x="6443482" y="812567"/>
            <a:ext cx="4636008" cy="4928066"/>
          </a:xfrm>
          <a:noFill/>
        </p:spPr>
      </p:pic>
      <p:sp>
        <p:nvSpPr>
          <p:cNvPr id="23" name="Slide Number Placeholder 4" hidden="1">
            <a:extLst>
              <a:ext uri="{FF2B5EF4-FFF2-40B4-BE49-F238E27FC236}">
                <a16:creationId xmlns:a16="http://schemas.microsoft.com/office/drawing/2014/main" id="{3186B623-EE90-3109-8549-C644C1DC455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53689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/>
              <a:t>LOADING AND  ANALYZING THE DATA SET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6EB7892-88EB-0252-1B00-535B8689D0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" t="21521" r="-5" b="4670"/>
          <a:stretch/>
        </p:blipFill>
        <p:spPr>
          <a:xfrm>
            <a:off x="973694" y="1810511"/>
            <a:ext cx="10022107" cy="433311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23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3A13A9-BA31-C6C4-A1C1-BA8EB8A8BB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2" t="12440" r="-407" b="3974"/>
          <a:stretch/>
        </p:blipFill>
        <p:spPr>
          <a:xfrm>
            <a:off x="599853" y="1259632"/>
            <a:ext cx="11173225" cy="5013367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8B914582-2893-9421-048E-D626D834F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370021"/>
            <a:ext cx="9912096" cy="1014984"/>
          </a:xfrm>
        </p:spPr>
        <p:txBody>
          <a:bodyPr/>
          <a:lstStyle/>
          <a:p>
            <a:r>
              <a:rPr lang="en-US" sz="3800" dirty="0"/>
              <a:t>HEAD OF DATA SET</a:t>
            </a:r>
            <a:endParaRPr lang="en-IN" sz="3800" dirty="0"/>
          </a:p>
        </p:txBody>
      </p:sp>
    </p:spTree>
    <p:extLst>
      <p:ext uri="{BB962C8B-B14F-4D97-AF65-F5344CB8AC3E}">
        <p14:creationId xmlns:p14="http://schemas.microsoft.com/office/powerpoint/2010/main" val="3905278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 anchor="ctr"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sz="1000" dirty="0"/>
              <a:t>Loading and analyzing the data set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B914582-2893-9421-048E-D626D834F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370021"/>
            <a:ext cx="9912096" cy="1014984"/>
          </a:xfrm>
        </p:spPr>
        <p:txBody>
          <a:bodyPr/>
          <a:lstStyle/>
          <a:p>
            <a:r>
              <a:rPr lang="en-US" sz="3800" dirty="0"/>
              <a:t>PRE-PROCESSING</a:t>
            </a:r>
            <a:endParaRPr lang="en-IN" sz="38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ECD0046-828E-49F8-DB2F-81CA101C5E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11" b="4369"/>
          <a:stretch/>
        </p:blipFill>
        <p:spPr>
          <a:xfrm>
            <a:off x="548934" y="1121504"/>
            <a:ext cx="11094132" cy="490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43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{A7824433-AD58-4B16-ACE3-182DC9765046}tf11429527_win32</Template>
  <TotalTime>48</TotalTime>
  <Words>439</Words>
  <Application>Microsoft Office PowerPoint</Application>
  <PresentationFormat>Widescreen</PresentationFormat>
  <Paragraphs>92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SPINNAKER ANALYTICS </vt:lpstr>
      <vt:lpstr>Agenda</vt:lpstr>
      <vt:lpstr>Objective </vt:lpstr>
      <vt:lpstr>Primary goals</vt:lpstr>
      <vt:lpstr>Deliverables</vt:lpstr>
      <vt:lpstr>Loading and analyzing the data set</vt:lpstr>
      <vt:lpstr>LOADING AND  ANALYZING THE DATA SET</vt:lpstr>
      <vt:lpstr>HEAD OF DATA SET</vt:lpstr>
      <vt:lpstr>PRE-PROCESSING</vt:lpstr>
      <vt:lpstr>PowerPoint Presentation</vt:lpstr>
      <vt:lpstr>PowerPoint Presentation</vt:lpstr>
      <vt:lpstr>VISUALIZATION</vt:lpstr>
      <vt:lpstr>Model Building</vt:lpstr>
      <vt:lpstr>PowerPoint Presentation</vt:lpstr>
      <vt:lpstr>PowerPoint Presentation</vt:lpstr>
      <vt:lpstr>Summary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SPINNAKER ANALYTICS </dc:title>
  <dc:creator>Saranya Ramanathan</dc:creator>
  <cp:lastModifiedBy>Saranya Ramanathan</cp:lastModifiedBy>
  <cp:revision>2</cp:revision>
  <dcterms:created xsi:type="dcterms:W3CDTF">2024-05-07T16:03:28Z</dcterms:created>
  <dcterms:modified xsi:type="dcterms:W3CDTF">2024-05-07T16:52:08Z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